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  <p:sldId id="264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E928A97-9417-4842-8B4E-234632819002}">
          <p14:sldIdLst>
            <p14:sldId id="256"/>
            <p14:sldId id="257"/>
            <p14:sldId id="258"/>
            <p14:sldId id="259"/>
            <p14:sldId id="260"/>
            <p14:sldId id="265"/>
            <p14:sldId id="261"/>
            <p14:sldId id="262"/>
            <p14:sldId id="263"/>
            <p14:sldId id="266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267" autoAdjust="0"/>
  </p:normalViewPr>
  <p:slideViewPr>
    <p:cSldViewPr snapToGrid="0">
      <p:cViewPr varScale="1">
        <p:scale>
          <a:sx n="78" d="100"/>
          <a:sy n="78" d="100"/>
        </p:scale>
        <p:origin x="-114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292B8D2D-C149-49D0-B98C-D11DDAD626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The specifics of protection of the intellectual property rights in Russia and the Eurasian Community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A0DACA3-0A94-4F8D-9C87-B6408CBA31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A451A-8D50-4321-AED8-56093BFACA62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4623FE8-A7AD-4350-B58D-9B6E07036D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C8DADAF-B8D5-467E-8ABD-EC315B4870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2D954-B0A0-4EA7-B86C-6924DA5D0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814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The specifics of protection of the intellectual property rights in Russia and the Eurasian Community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BA418-E557-457E-B6E5-8FE54DDA13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CD69F-D38A-4A1E-A5AC-EB113666A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766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735ABE-6685-4A7D-8D67-19B46DA20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0E5A001-9405-4CDE-9B14-2D7F3487A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11806BC-93D2-49D2-9254-202D03BEA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8EB1-36C9-41A8-8924-61CC651C1AD9}" type="datetime1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EA713B-213E-4A13-9186-E7D85569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specifics of protection of the intellectual property rights in Russia and the Eurasian Community   (Evgeny Kolesov, Vash Patent LLC, Russia)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2637C1-7CF8-4C13-A8CB-393CED14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01C7-7962-48AE-BE83-96C72436D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7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5CB265-645A-49CE-A8C9-3F1FD904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567BE28-A664-4569-A951-1F04FC17C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6F19E-90DB-46E7-B683-470D78CF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B298-B8D5-46A4-B269-579DC71D66FC}" type="datetime1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C675BC-72BB-4F29-BD43-5536B934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specifics of protection of the intellectual property rights in Russia and the Eurasian Community   (Evgeny Kolesov, Vash Patent LLC, Russia)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61FB1F-C2C1-4A99-BBE3-7E074BD2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01C7-7962-48AE-BE83-96C72436D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0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37EB031-D201-4C9A-817E-8E75C9EAA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4A5FF37-16A8-45AC-B593-95779678C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B63FB5-F02F-4126-8C00-1CAF153D3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F990-942D-4D4D-90D8-D9D57C3D978E}" type="datetime1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4EEE7C-BD51-42DA-9A4A-F4AD813B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specifics of protection of the intellectual property rights in Russia and the Eurasian Community   (Evgeny Kolesov, Vash Patent LLC, Russia)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1F4870-ECB7-41AB-99E4-DEB496BE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01C7-7962-48AE-BE83-96C72436D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0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CEEA1C-4961-4B9E-818D-2F6E4BDA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59A8BC-0EEB-4699-90FF-D2D3B3AD9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6B5CDB7-1058-4F8F-B101-746AEE8E4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E1E3-CBF6-497C-97B4-3034C13AB2E6}" type="datetime1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E361F2-111A-45FF-83CC-307294BD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specifics of protection of the intellectual property rights in Russia and the Eurasian Community   (Evgeny Kolesov, Vash Patent LLC, Russia)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21FA83A-DE47-42F2-B4A6-22C0A179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01C7-7962-48AE-BE83-96C72436D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6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2A2BFA-5A0E-48E1-989F-090E3079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4839EC5-CFD2-45DB-A7B9-947597D5B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A62F30-0104-4AC5-96EF-F2228A00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0973-3D6F-41A2-9127-E9148491ED5E}" type="datetime1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B9804E1-F28A-4C32-8869-A1376729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specifics of protection of the intellectual property rights in Russia and the Eurasian Community   (Evgeny Kolesov, Vash Patent LLC, Russia)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1C06821-D7C9-4528-B529-0059885D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01C7-7962-48AE-BE83-96C72436D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3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8E2EED-1F5C-47E9-840E-5FF289BD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B2EF6CA-E593-452E-9A41-53ACE5FEC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7DF81ED-35F6-491B-A776-0069CBF5A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AE115DD-CF47-4FFF-B92C-D047CF9C3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71F9-6907-4A72-A434-8D4B02DD59AF}" type="datetime1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BDB26E4-22E6-41A0-9505-69EDE48F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specifics of protection of the intellectual property rights in Russia and the Eurasian Community   (Evgeny Kolesov, Vash Patent LLC, Russia)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ECB839C-2B3A-4542-9E47-E90A2D38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01C7-7962-48AE-BE83-96C72436D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36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143DC7-9A91-4AEF-874A-E1E54065E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C1A9794-EEEC-4537-8E5A-CB6F2F536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249B855-49B8-4BED-9728-93B5C6181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A2531AF-C877-47CE-B605-5448F081C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DE6FC62-77B3-4D7A-AE0F-4D04F7EC6B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C65B36F-7B03-487D-802A-495DE9C8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9DE1-4D90-410D-88BD-0A5202634B4B}" type="datetime1">
              <a:rPr lang="ru-RU" smtClean="0"/>
              <a:t>20.02.2019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225AAF2-40F3-4D2F-98F8-20C41E2B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specifics of protection of the intellectual property rights in Russia and the Eurasian Community   (Evgeny Kolesov, Vash Patent LLC, Russia)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520395A-C51A-40CE-9725-4F522A3C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01C7-7962-48AE-BE83-96C72436D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70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4E1C4E-7C4D-48AA-9A5C-7B2F0E12E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7906BB1-4F87-46B2-9859-CDD9DB077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58A0-5B1A-44CD-B7B9-B2DBA6BEBD98}" type="datetime1">
              <a:rPr lang="ru-RU" smtClean="0"/>
              <a:t>20.02.2019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77147D2-7E90-43F8-B50B-5558D595B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specifics of protection of the intellectual property rights in Russia and the Eurasian Community   (Evgeny Kolesov, Vash Patent LLC, Russia)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9807C94-DE1B-4C7C-89A1-CCCB6C01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01C7-7962-48AE-BE83-96C72436D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8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464CD49-EF63-48B7-982C-28FCC2D15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43A5F-FC2F-42BC-879A-2078ABC9F297}" type="datetime1">
              <a:rPr lang="ru-RU" smtClean="0"/>
              <a:t>20.02.2019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359B8AA-410E-4B1B-BFDF-D2738E03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specifics of protection of the intellectual property rights in Russia and the Eurasian Community   (Evgeny Kolesov, Vash Patent LLC, Russia)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3C2F31E-206A-4149-874B-7CD7772D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01C7-7962-48AE-BE83-96C72436D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8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BF6624-06DF-46DB-804B-014AF2BD4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A85A3A-E9FE-460F-8C24-94F6FEEE7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D8A6F9E-617E-4A94-8BB5-0B80B3FAD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B9A1BDF-6BD4-44C1-B671-3BD8888F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17E-EAAF-4BA4-A56E-E15223933BCE}" type="datetime1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AD377B-4AF8-47EB-8CB5-DAC1A05B8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specifics of protection of the intellectual property rights in Russia and the Eurasian Community   (Evgeny Kolesov, Vash Patent LLC, Russia)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1843820-DC2B-485B-A159-6ADB64E3E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01C7-7962-48AE-BE83-96C72436D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09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F0EE16-17E7-4BDE-938E-94AE28DA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1E3BDEF-D0A1-4CAC-8F36-F9D7ED667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048B377-BBD5-4BAE-A7B5-80AAC6907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9B49BAB-3622-45F5-B681-F3A6E84E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873E-05D2-4981-9FD5-5810FC1C299E}" type="datetime1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371D60-4199-4DD0-A77F-444135A0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specifics of protection of the intellectual property rights in Russia and the Eurasian Community   (Evgeny Kolesov, Vash Patent LLC, Russia)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91D475-C0A1-497E-A3CC-D419462A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01C7-7962-48AE-BE83-96C72436D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55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B761C5-81F3-4A8D-8A96-28A917E7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E3D75DD-D00A-42F5-B8A5-8B1306242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2B578E-DA43-4DA7-A90D-BABB3270D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DAF27-725D-4B6E-B78E-5D9E67BAF08A}" type="datetime1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D86F926-704F-4F26-B009-AC97CFEDD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specifics of protection of the intellectual property rights in Russia and the Eurasian Community   (Evgeny Kolesov, Vash Patent LLC, Russia)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5BF803-F904-420D-82CA-C040B5D9A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801C7-7962-48AE-BE83-96C72436D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7A0E09-8E6A-4E58-98A1-9609C35B6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067" y="1158239"/>
            <a:ext cx="9144000" cy="2083499"/>
          </a:xfrm>
        </p:spPr>
        <p:txBody>
          <a:bodyPr>
            <a:normAutofit/>
          </a:bodyPr>
          <a:lstStyle/>
          <a:p>
            <a:r>
              <a:rPr lang="en-US" sz="4000" dirty="0"/>
              <a:t>THE SPECIFICS OF PROTECTION OF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en-US" sz="4000" dirty="0"/>
              <a:t>THE INTELLECTUAL PROPERTY RIGHTS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en-US" sz="4000" dirty="0"/>
              <a:t>IN RUSSIA AND EURASIAN COMMUNITY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63569E5-73B8-4167-ADBA-6ACF63FA2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7067" y="4024518"/>
            <a:ext cx="9144000" cy="1655762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Evgeny</a:t>
            </a:r>
            <a:r>
              <a:rPr lang="en-US" dirty="0"/>
              <a:t> </a:t>
            </a:r>
            <a:r>
              <a:rPr lang="en-US" dirty="0" err="1"/>
              <a:t>Kolesov</a:t>
            </a:r>
            <a:r>
              <a:rPr lang="en-US" dirty="0"/>
              <a:t>,</a:t>
            </a:r>
            <a:endParaRPr lang="ru-RU" dirty="0"/>
          </a:p>
          <a:p>
            <a:r>
              <a:rPr lang="en-US" dirty="0"/>
              <a:t>Associate, </a:t>
            </a:r>
            <a:r>
              <a:rPr lang="en-US" dirty="0" err="1"/>
              <a:t>Vash</a:t>
            </a:r>
            <a:r>
              <a:rPr lang="en-US" dirty="0"/>
              <a:t> Patent LLC, Moscow, Russia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54" y="5266943"/>
            <a:ext cx="1849513" cy="89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6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316736" y="6356350"/>
            <a:ext cx="9204960" cy="365125"/>
          </a:xfrm>
        </p:spPr>
        <p:txBody>
          <a:bodyPr/>
          <a:lstStyle/>
          <a:p>
            <a:r>
              <a:rPr lang="en-US" dirty="0" smtClean="0"/>
              <a:t>The specifics of protection of the intellectual property rights in Russia and the Eurasian Community   (</a:t>
            </a:r>
            <a:r>
              <a:rPr lang="en-US" dirty="0" err="1" smtClean="0"/>
              <a:t>Evgeny</a:t>
            </a:r>
            <a:r>
              <a:rPr lang="en-US" dirty="0" smtClean="0"/>
              <a:t> </a:t>
            </a:r>
            <a:r>
              <a:rPr lang="en-US" dirty="0" err="1" smtClean="0"/>
              <a:t>Kolesov</a:t>
            </a:r>
            <a:r>
              <a:rPr lang="en-US" dirty="0" smtClean="0"/>
              <a:t>, </a:t>
            </a:r>
            <a:r>
              <a:rPr lang="en-US" dirty="0" err="1" smtClean="0"/>
              <a:t>Vash</a:t>
            </a:r>
            <a:r>
              <a:rPr lang="en-US" dirty="0" smtClean="0"/>
              <a:t> Patent LLC, Russia)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01C7-7962-48AE-BE83-96C72436D1C3}" type="slidenum">
              <a:rPr lang="ru-RU" smtClean="0"/>
              <a:t>10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3AB4C33E-AA5F-4768-BD43-FA2A81BA0146}"/>
              </a:ext>
            </a:extLst>
          </p:cNvPr>
          <p:cNvSpPr txBox="1">
            <a:spLocks/>
          </p:cNvSpPr>
          <p:nvPr/>
        </p:nvSpPr>
        <p:spPr>
          <a:xfrm>
            <a:off x="996795" y="160371"/>
            <a:ext cx="10515600" cy="5616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500" b="1" u="sng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500" b="1" u="sng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500" b="1" dirty="0" smtClean="0"/>
              <a:t>			</a:t>
            </a:r>
            <a:r>
              <a:rPr lang="en-US" sz="2400" b="1" u="sng" dirty="0" smtClean="0"/>
              <a:t>The IPR are enforced by</a:t>
            </a:r>
            <a:endParaRPr lang="ru-RU" sz="2400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6AC95C7E-A51F-49B0-8134-04F844E83115}"/>
              </a:ext>
            </a:extLst>
          </p:cNvPr>
          <p:cNvCxnSpPr>
            <a:cxnSpLocks/>
          </p:cNvCxnSpPr>
          <p:nvPr/>
        </p:nvCxnSpPr>
        <p:spPr>
          <a:xfrm flipH="1">
            <a:off x="2559472" y="1353312"/>
            <a:ext cx="1442860" cy="79388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7A4E057-7130-4CA4-A5A1-EF059CCBCBA3}"/>
              </a:ext>
            </a:extLst>
          </p:cNvPr>
          <p:cNvSpPr txBox="1"/>
          <p:nvPr/>
        </p:nvSpPr>
        <p:spPr>
          <a:xfrm>
            <a:off x="2021207" y="2151632"/>
            <a:ext cx="85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Courts</a:t>
            </a:r>
            <a:endParaRPr lang="ru-RU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D98DFD1B-059D-4F97-94F5-ADBE1DDB344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4190006" y="1353312"/>
            <a:ext cx="272268" cy="96883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88E25B-996A-4759-8A98-63C99EE24FEE}"/>
              </a:ext>
            </a:extLst>
          </p:cNvPr>
          <p:cNvSpPr txBox="1"/>
          <p:nvPr/>
        </p:nvSpPr>
        <p:spPr>
          <a:xfrm>
            <a:off x="3297809" y="2322142"/>
            <a:ext cx="1784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Law </a:t>
            </a:r>
            <a:r>
              <a:rPr lang="en-US" dirty="0"/>
              <a:t>enforcement agencies (Police)</a:t>
            </a:r>
            <a:endParaRPr lang="ru-RU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F6110C88-FF7F-40BA-8AC1-5B32B859C0F3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890698" y="1353312"/>
            <a:ext cx="205294" cy="98298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2BEFA1E-764E-4040-8423-12778D46E2B2}"/>
              </a:ext>
            </a:extLst>
          </p:cNvPr>
          <p:cNvSpPr txBox="1"/>
          <p:nvPr/>
        </p:nvSpPr>
        <p:spPr>
          <a:xfrm>
            <a:off x="5082203" y="2336298"/>
            <a:ext cx="2027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Federal Antimonopoly Service</a:t>
            </a:r>
            <a:endParaRPr lang="ru-RU" dirty="0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F26CF552-7177-4E00-AA85-354A6E573E10}"/>
              </a:ext>
            </a:extLst>
          </p:cNvPr>
          <p:cNvCxnSpPr>
            <a:cxnSpLocks/>
          </p:cNvCxnSpPr>
          <p:nvPr/>
        </p:nvCxnSpPr>
        <p:spPr>
          <a:xfrm>
            <a:off x="6498336" y="1353312"/>
            <a:ext cx="1901952" cy="88496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E523430-7245-46C3-B9BD-D259A809CF2F}"/>
              </a:ext>
            </a:extLst>
          </p:cNvPr>
          <p:cNvSpPr txBox="1"/>
          <p:nvPr/>
        </p:nvSpPr>
        <p:spPr>
          <a:xfrm>
            <a:off x="7950460" y="2238273"/>
            <a:ext cx="121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Customs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A4A969A-BF04-4377-BAAF-8932AE56555C}"/>
              </a:ext>
            </a:extLst>
          </p:cNvPr>
          <p:cNvSpPr/>
          <p:nvPr/>
        </p:nvSpPr>
        <p:spPr>
          <a:xfrm>
            <a:off x="971239" y="3233630"/>
            <a:ext cx="1069118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Court for the Intellectual Rights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appeal court for all cases involving the IPR infringement;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instance court for cases involving contesting of the decisions of the Federal service for intellectual property (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Rospatent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</a:pPr>
            <a:r>
              <a:rPr lang="en-US" sz="12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Chamber for the patent disputes of the Federal service for intellectual property:</a:t>
            </a:r>
            <a:endParaRPr lang="ru-RU" sz="12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post-grant and administrative proceedings in relation to prosecution of the industrial property rights </a:t>
            </a:r>
            <a:endParaRPr 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appeals against the final decisions of the Office.</a:t>
            </a:r>
            <a:endParaRPr 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Federal Antimonopoly Service.</a:t>
            </a:r>
            <a:endParaRPr lang="ru-RU" sz="12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IPR infringements involving </a:t>
            </a:r>
            <a:r>
              <a:rPr lang="en-US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unfair competition 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abuse of rights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contestation of a TM on basis of an unfair competition; </a:t>
            </a:r>
            <a:endParaRPr 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Customs </a:t>
            </a:r>
            <a:endParaRPr lang="ru-RU" sz="12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enforcement of IPR in relation to import and export of goods crossing the border of the </a:t>
            </a:r>
            <a:r>
              <a:rPr lang="en-US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Eurasian Customs Union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tracing goods bearing or reproducing an IP objects included in the Customs Registry of the IP Objects (trademarks, registered appellations of origin, copyrighted works).</a:t>
            </a:r>
            <a:endParaRPr 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F5A04BD-09A1-45FF-83F4-5BCFD6CD5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22" r="95366" b="81562"/>
          <a:stretch/>
        </p:blipFill>
        <p:spPr>
          <a:xfrm>
            <a:off x="391572" y="3295586"/>
            <a:ext cx="565024" cy="5273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545D3CB-A5BB-4766-B2B2-6A141222AE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0" t="10722" r="85000" b="79917"/>
          <a:stretch/>
        </p:blipFill>
        <p:spPr>
          <a:xfrm>
            <a:off x="156125" y="3990011"/>
            <a:ext cx="850900" cy="6416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20C76E9-1ECB-4895-921A-708131B4D9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61" t="11690" r="70625" b="73588"/>
          <a:stretch/>
        </p:blipFill>
        <p:spPr>
          <a:xfrm>
            <a:off x="374756" y="4665653"/>
            <a:ext cx="594310" cy="5892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5249645-E362-4EA9-8F79-D63836A22B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0" t="15209" r="90654" b="68242"/>
          <a:stretch/>
        </p:blipFill>
        <p:spPr>
          <a:xfrm>
            <a:off x="387226" y="5339467"/>
            <a:ext cx="569370" cy="641627"/>
          </a:xfrm>
          <a:prstGeom prst="rect">
            <a:avLst/>
          </a:prstGeom>
        </p:spPr>
      </p:pic>
      <p:pic>
        <p:nvPicPr>
          <p:cNvPr id="20" name="Рисунок 19" descr="File:Emblem of the Eurasian Economic Union.svg">
            <a:extLst>
              <a:ext uri="{FF2B5EF4-FFF2-40B4-BE49-F238E27FC236}">
                <a16:creationId xmlns="" xmlns:a16="http://schemas.microsoft.com/office/drawing/2014/main" id="{3FA81A9A-F773-468A-AF5C-BA0DF9F76D5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47" y="5086582"/>
            <a:ext cx="908313" cy="437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5" y="243839"/>
            <a:ext cx="1239913" cy="5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3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7BE052C-1096-4C07-82D1-36B355859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5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en-US" sz="3600" b="1" dirty="0">
                <a:latin typeface="+mj-lt"/>
              </a:rPr>
              <a:t>THANK YOU</a:t>
            </a:r>
            <a:endParaRPr lang="ru-RU" sz="3600" b="1" dirty="0">
              <a:latin typeface="+mj-lt"/>
            </a:endParaRPr>
          </a:p>
          <a:p>
            <a:pPr marL="0" indent="0" algn="ctr">
              <a:buNone/>
            </a:pPr>
            <a:r>
              <a:rPr lang="en-US" sz="3600" b="1" dirty="0">
                <a:latin typeface="+mj-lt"/>
              </a:rPr>
              <a:t>FOR</a:t>
            </a:r>
            <a:endParaRPr lang="ru-RU" sz="3600" b="1" dirty="0">
              <a:latin typeface="+mj-lt"/>
            </a:endParaRPr>
          </a:p>
          <a:p>
            <a:pPr marL="0" indent="0" algn="ctr">
              <a:buNone/>
            </a:pPr>
            <a:r>
              <a:rPr lang="en-US" sz="3600" b="1" dirty="0">
                <a:latin typeface="+mj-lt"/>
              </a:rPr>
              <a:t>YOUR ATTENTION!</a:t>
            </a:r>
            <a:endParaRPr lang="ru-RU" sz="3600" b="1" dirty="0"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D5DA1A9-288D-45A8-A0A0-5B4E0E96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en-US" dirty="0"/>
              <a:t>The specifics of protection of the intellectual property rights in Russia and the Eurasian Community   (</a:t>
            </a:r>
            <a:r>
              <a:rPr lang="en-US" dirty="0" err="1"/>
              <a:t>Evgeny</a:t>
            </a:r>
            <a:r>
              <a:rPr lang="en-US" dirty="0"/>
              <a:t> </a:t>
            </a:r>
            <a:r>
              <a:rPr lang="en-US" dirty="0" err="1"/>
              <a:t>Kolesov</a:t>
            </a:r>
            <a:r>
              <a:rPr lang="en-US" dirty="0"/>
              <a:t>, </a:t>
            </a:r>
            <a:r>
              <a:rPr lang="en-US" dirty="0" err="1"/>
              <a:t>Vash</a:t>
            </a:r>
            <a:r>
              <a:rPr lang="en-US" dirty="0"/>
              <a:t> Patent LLC, Russia)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657CDE-398C-408A-8AAC-C47EB95A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01C7-7962-48AE-BE83-96C72436D1C3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17" y="4596381"/>
            <a:ext cx="2151750" cy="103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4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C8B3DD7-1B05-48A5-A884-D1A4FDAF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617" y="6356350"/>
            <a:ext cx="10469218" cy="365125"/>
          </a:xfrm>
        </p:spPr>
        <p:txBody>
          <a:bodyPr/>
          <a:lstStyle/>
          <a:p>
            <a:r>
              <a:rPr lang="en-US" b="1" dirty="0"/>
              <a:t>The specifics of protection of the intellectual property rights in Russia and the Eurasian Community   (</a:t>
            </a:r>
            <a:r>
              <a:rPr lang="en-US" dirty="0" err="1"/>
              <a:t>Evgeny</a:t>
            </a:r>
            <a:r>
              <a:rPr lang="en-US" dirty="0"/>
              <a:t> </a:t>
            </a:r>
            <a:r>
              <a:rPr lang="en-US" dirty="0" err="1"/>
              <a:t>Kolesov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 err="1"/>
              <a:t>Vash</a:t>
            </a:r>
            <a:r>
              <a:rPr lang="en-US" dirty="0"/>
              <a:t> Patent LLC, Russia)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B685458-7409-49EB-8864-B7CF60C6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32801C7-7962-48AE-BE83-96C72436D1C3}" type="slidenum">
              <a:rPr lang="ru-RU" smtClean="0"/>
              <a:t>2</a:t>
            </a:fld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B618C06A-A0AF-45FA-A7C6-C038A769E01A}"/>
              </a:ext>
            </a:extLst>
          </p:cNvPr>
          <p:cNvSpPr/>
          <p:nvPr/>
        </p:nvSpPr>
        <p:spPr>
          <a:xfrm>
            <a:off x="3478698" y="1537255"/>
            <a:ext cx="4717774" cy="5963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SUCCESSFUL BUSINESS STRATEGY</a:t>
            </a:r>
            <a:endParaRPr lang="ru-RU" dirty="0"/>
          </a:p>
        </p:txBody>
      </p:sp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DE9BA301-3C94-4751-8F39-A259E7D75F41}"/>
              </a:ext>
            </a:extLst>
          </p:cNvPr>
          <p:cNvSpPr/>
          <p:nvPr/>
        </p:nvSpPr>
        <p:spPr>
          <a:xfrm>
            <a:off x="5512905" y="2133603"/>
            <a:ext cx="596347" cy="9276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164DA8D8-E91F-49E9-9449-E4BA85F64058}"/>
              </a:ext>
            </a:extLst>
          </p:cNvPr>
          <p:cNvSpPr/>
          <p:nvPr/>
        </p:nvSpPr>
        <p:spPr>
          <a:xfrm>
            <a:off x="3452191" y="3061255"/>
            <a:ext cx="4717774" cy="5963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Knowing how to protect and enforce</a:t>
            </a:r>
            <a:endParaRPr lang="ru-RU" dirty="0"/>
          </a:p>
          <a:p>
            <a:pPr algn="ctr"/>
            <a:r>
              <a:rPr lang="en-US" dirty="0"/>
              <a:t>your </a:t>
            </a:r>
            <a:r>
              <a:rPr lang="en-US" u="sng" dirty="0"/>
              <a:t>Intellectual property rights</a:t>
            </a:r>
            <a:endParaRPr lang="ru-RU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="" xmlns:a16="http://schemas.microsoft.com/office/drawing/2014/main" id="{CE173BC0-F771-4EEF-B038-28A2E51851E9}"/>
              </a:ext>
            </a:extLst>
          </p:cNvPr>
          <p:cNvSpPr/>
          <p:nvPr/>
        </p:nvSpPr>
        <p:spPr>
          <a:xfrm>
            <a:off x="5532785" y="3664226"/>
            <a:ext cx="596347" cy="9276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52B0FD56-284C-48E4-8574-08AB72BEAA6F}"/>
              </a:ext>
            </a:extLst>
          </p:cNvPr>
          <p:cNvSpPr/>
          <p:nvPr/>
        </p:nvSpPr>
        <p:spPr>
          <a:xfrm>
            <a:off x="3472071" y="4591878"/>
            <a:ext cx="4717774" cy="5963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Understanding of specifics of </a:t>
            </a:r>
            <a:endParaRPr lang="ru-RU" dirty="0"/>
          </a:p>
          <a:p>
            <a:pPr algn="ctr"/>
            <a:r>
              <a:rPr lang="en-US" dirty="0"/>
              <a:t>a given jurisdiction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5" y="243839"/>
            <a:ext cx="1239913" cy="5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8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E3A3FF-713A-4831-97C5-3BF0416D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078"/>
            <a:ext cx="10515600" cy="6381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b="1" dirty="0"/>
              <a:t>EURASIAN ECONOMIC UNION</a:t>
            </a: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/>
              <a:t>(</a:t>
            </a:r>
            <a:r>
              <a:rPr lang="en-US" sz="3300" i="1" dirty="0"/>
              <a:t>former Eurasian Community)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B66E721-2234-4832-948D-195251FB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995" y="6356350"/>
            <a:ext cx="10656822" cy="365125"/>
          </a:xfrm>
        </p:spPr>
        <p:txBody>
          <a:bodyPr/>
          <a:lstStyle/>
          <a:p>
            <a:r>
              <a:rPr lang="en-US" b="1"/>
              <a:t>The specifics of protection of the intellectual property rights in Russia and the Eurasian Community   (Evgeny Kolesov, Vash Patent LLC, Russia)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8BC4F55-4A19-44FF-9820-654124660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01C7-7962-48AE-BE83-96C72436D1C3}" type="slidenum">
              <a:rPr lang="ru-RU" smtClean="0"/>
              <a:t>3</a:t>
            </a:fld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9AD2C54C-3473-41D9-9140-E801AE01D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10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6" descr="File:Emblem of the Eurasian Economic Union.svg">
            <a:extLst>
              <a:ext uri="{FF2B5EF4-FFF2-40B4-BE49-F238E27FC236}">
                <a16:creationId xmlns="" xmlns:a16="http://schemas.microsoft.com/office/drawing/2014/main" id="{404AA597-9C86-4810-8FA2-67A313BED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0" y="1124506"/>
            <a:ext cx="2762250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4B4FA47-71F4-4E62-9C9B-1EEAF4BE4221}"/>
              </a:ext>
            </a:extLst>
          </p:cNvPr>
          <p:cNvSpPr txBox="1"/>
          <p:nvPr/>
        </p:nvSpPr>
        <p:spPr>
          <a:xfrm>
            <a:off x="238539" y="2862475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Emblem of the Eurasian Economic Union</a:t>
            </a:r>
            <a:endParaRPr lang="ru-RU" dirty="0"/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92EE60D-406C-4E47-87A8-03093B99671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20930" r="48872" b="25000"/>
          <a:stretch/>
        </p:blipFill>
        <p:spPr bwMode="auto">
          <a:xfrm>
            <a:off x="421994" y="3658897"/>
            <a:ext cx="3616605" cy="2376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D42F312-7A54-4456-B6A7-F4BCA1D7C068}"/>
              </a:ext>
            </a:extLst>
          </p:cNvPr>
          <p:cNvSpPr/>
          <p:nvPr/>
        </p:nvSpPr>
        <p:spPr>
          <a:xfrm>
            <a:off x="294459" y="5989913"/>
            <a:ext cx="3651769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 of the Eurasian Economic Union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531504C-8B5B-47E9-88E8-DB46CC130F20}"/>
              </a:ext>
            </a:extLst>
          </p:cNvPr>
          <p:cNvSpPr txBox="1"/>
          <p:nvPr/>
        </p:nvSpPr>
        <p:spPr>
          <a:xfrm>
            <a:off x="5433387" y="1295835"/>
            <a:ext cx="39082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Member states</a:t>
            </a:r>
            <a:r>
              <a:rPr lang="ru-RU" dirty="0"/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A5EA1D0-070B-42A4-90A3-44A57C9DC892}"/>
              </a:ext>
            </a:extLst>
          </p:cNvPr>
          <p:cNvSpPr txBox="1"/>
          <p:nvPr/>
        </p:nvSpPr>
        <p:spPr>
          <a:xfrm>
            <a:off x="5532779" y="1872299"/>
            <a:ext cx="390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Russia</a:t>
            </a:r>
            <a:endParaRPr lang="ru-RU" sz="2000" dirty="0"/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B6321089-7046-44B8-AAAE-D88AA728C0A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013" y="1834128"/>
            <a:ext cx="711200" cy="47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2FA7367-7595-424B-99A6-FAE5B5093FEE}"/>
              </a:ext>
            </a:extLst>
          </p:cNvPr>
          <p:cNvSpPr/>
          <p:nvPr/>
        </p:nvSpPr>
        <p:spPr>
          <a:xfrm>
            <a:off x="5493023" y="2607886"/>
            <a:ext cx="3336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Belarus</a:t>
            </a:r>
            <a:endParaRPr lang="ru-RU" sz="2000" dirty="0"/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E3BAB9F-2444-41E1-B8E4-AA4EBDB8D4B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06" y="2538824"/>
            <a:ext cx="783908" cy="428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949940A-FFA9-4B54-B5E9-94D842F79F69}"/>
              </a:ext>
            </a:extLst>
          </p:cNvPr>
          <p:cNvSpPr/>
          <p:nvPr/>
        </p:nvSpPr>
        <p:spPr>
          <a:xfrm>
            <a:off x="5493023" y="3341371"/>
            <a:ext cx="3070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Kazakhstan</a:t>
            </a:r>
            <a:endParaRPr lang="ru-RU" sz="200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1FE6686-71C1-4126-B4BA-63644277639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19556" r="5778" b="20889"/>
          <a:stretch/>
        </p:blipFill>
        <p:spPr bwMode="auto">
          <a:xfrm>
            <a:off x="7907305" y="3232266"/>
            <a:ext cx="783907" cy="525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91942EB1-C0FB-40E7-93DF-A08DD0921021}"/>
              </a:ext>
            </a:extLst>
          </p:cNvPr>
          <p:cNvSpPr/>
          <p:nvPr/>
        </p:nvSpPr>
        <p:spPr>
          <a:xfrm>
            <a:off x="5493024" y="4052717"/>
            <a:ext cx="3336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Armenia</a:t>
            </a:r>
            <a:endParaRPr lang="ru-RU" sz="2000" dirty="0"/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BA86BBC-5BCD-4604-9C24-AE94517D3233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t="14428" r="2788" b="13931"/>
          <a:stretch/>
        </p:blipFill>
        <p:spPr bwMode="auto">
          <a:xfrm>
            <a:off x="7923969" y="4025598"/>
            <a:ext cx="767243" cy="427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072B039A-C7AD-4411-BDBE-B0C7AFD5ABFE}"/>
              </a:ext>
            </a:extLst>
          </p:cNvPr>
          <p:cNvSpPr/>
          <p:nvPr/>
        </p:nvSpPr>
        <p:spPr>
          <a:xfrm>
            <a:off x="5493023" y="4808090"/>
            <a:ext cx="3336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Kyrgyzstan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CCAB5807-32FD-4B23-9940-376AAECBCF4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05" y="4732723"/>
            <a:ext cx="783908" cy="475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5" y="243839"/>
            <a:ext cx="1239913" cy="5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2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DFD387-8C8B-4478-9F30-9D720BA0E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b="1" dirty="0"/>
              <a:t>TRADEMARKS</a:t>
            </a:r>
            <a:r>
              <a:rPr lang="ru-RU" sz="3300" dirty="0"/>
              <a:t/>
            </a:r>
            <a:br>
              <a:rPr lang="ru-RU" sz="3300" dirty="0"/>
            </a:br>
            <a:r>
              <a:rPr lang="en-US" sz="3300" dirty="0"/>
              <a:t>(Russia and the Eurasian Customs Union)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1C22A21-A918-4345-904B-97FA4AC87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0662"/>
            <a:ext cx="10515600" cy="5375688"/>
          </a:xfrm>
        </p:spPr>
        <p:txBody>
          <a:bodyPr/>
          <a:lstStyle/>
          <a:p>
            <a:pPr marL="0" indent="0">
              <a:buNone/>
            </a:pPr>
            <a:r>
              <a:rPr lang="en-US" sz="1500" u="sng" dirty="0"/>
              <a:t>PROSECUTION</a:t>
            </a:r>
            <a:r>
              <a:rPr lang="en-US" sz="1500" dirty="0"/>
              <a:t>: </a:t>
            </a:r>
            <a:endParaRPr lang="ru-RU" sz="1500" dirty="0"/>
          </a:p>
          <a:p>
            <a:pPr lvl="0"/>
            <a:r>
              <a:rPr lang="en-US" sz="1500" dirty="0"/>
              <a:t>TM application is being examined by the Office on absolute and relative grounds; </a:t>
            </a:r>
            <a:endParaRPr lang="ru-RU" sz="1500" dirty="0"/>
          </a:p>
          <a:p>
            <a:pPr lvl="0"/>
            <a:r>
              <a:rPr lang="en-US" sz="1500" dirty="0"/>
              <a:t>No opposition period;</a:t>
            </a:r>
            <a:endParaRPr lang="ru-RU" sz="1500" dirty="0"/>
          </a:p>
          <a:p>
            <a:pPr lvl="0"/>
            <a:r>
              <a:rPr lang="en-US" sz="1500" dirty="0"/>
              <a:t>Duration of procedure – 10-12 months (</a:t>
            </a:r>
            <a:r>
              <a:rPr lang="en-US" sz="1500" b="1" dirty="0"/>
              <a:t>could be sped-up to 3-4 months</a:t>
            </a:r>
            <a:r>
              <a:rPr lang="en-US" sz="1500" dirty="0"/>
              <a:t>)</a:t>
            </a:r>
          </a:p>
          <a:p>
            <a:pPr marL="0" indent="0">
              <a:buNone/>
            </a:pPr>
            <a:r>
              <a:rPr lang="en-US" sz="1500" u="sng" dirty="0"/>
              <a:t>USE REQUIREMENT</a:t>
            </a:r>
            <a:r>
              <a:rPr lang="en-US" sz="1500" dirty="0"/>
              <a:t>:</a:t>
            </a:r>
            <a:endParaRPr lang="ru-RU" sz="1500" dirty="0"/>
          </a:p>
          <a:p>
            <a:pPr lvl="0"/>
            <a:r>
              <a:rPr lang="en-US" sz="1500" dirty="0"/>
              <a:t>TM holder is required to start using his trademark within </a:t>
            </a:r>
            <a:r>
              <a:rPr lang="en-US" sz="1500" b="1" dirty="0"/>
              <a:t>three years</a:t>
            </a:r>
            <a:r>
              <a:rPr lang="en-US" sz="1500" dirty="0"/>
              <a:t> from the date of registration (</a:t>
            </a:r>
            <a:r>
              <a:rPr lang="en-US" sz="1500" i="1" dirty="0"/>
              <a:t>otherwise the TM is subject to cancellation due to non-use if third parties prove their interest to use the TM</a:t>
            </a:r>
            <a:r>
              <a:rPr lang="en-US" sz="1500" dirty="0"/>
              <a:t>);</a:t>
            </a:r>
          </a:p>
          <a:p>
            <a:pPr marL="0" indent="0">
              <a:buNone/>
            </a:pPr>
            <a:r>
              <a:rPr lang="en-US" sz="1500" u="sng" dirty="0"/>
              <a:t>MADRID SYSTEM:</a:t>
            </a:r>
            <a:endParaRPr lang="ru-RU" sz="1500" dirty="0"/>
          </a:p>
          <a:p>
            <a:pPr lvl="0"/>
            <a:r>
              <a:rPr lang="en-US" sz="1500" dirty="0"/>
              <a:t>Russia and other Eurasian Economic Union states (Belarus, Kazakhstan, Armenia, Kyrgyzstan) are members of the Madrid System of the International trademark registration.</a:t>
            </a:r>
            <a:endParaRPr lang="ru-RU" sz="1500" dirty="0"/>
          </a:p>
          <a:p>
            <a:pPr marL="0" indent="0">
              <a:buNone/>
            </a:pPr>
            <a:r>
              <a:rPr lang="en-US" sz="1500" u="sng" dirty="0"/>
              <a:t>REGIONAL PRINCIPLE OF THE EXHAUSTION OF THE TM RIGHTS</a:t>
            </a:r>
            <a:r>
              <a:rPr lang="en-US" sz="1500" dirty="0"/>
              <a:t>:</a:t>
            </a:r>
            <a:endParaRPr lang="ru-RU" sz="1500" dirty="0"/>
          </a:p>
          <a:p>
            <a:pPr lvl="0"/>
            <a:r>
              <a:rPr lang="en-US" sz="1500" dirty="0"/>
              <a:t>Using a TM in relation to products that were legally imported into the </a:t>
            </a:r>
            <a:r>
              <a:rPr lang="en-US" sz="1500" b="1" dirty="0"/>
              <a:t>Eurasian Customs Union</a:t>
            </a:r>
            <a:r>
              <a:rPr lang="en-US" sz="1500" dirty="0"/>
              <a:t> does not infringe the TM rights.</a:t>
            </a:r>
            <a:endParaRPr lang="ru-RU" sz="1500" dirty="0"/>
          </a:p>
          <a:p>
            <a:pPr marL="0" lvl="0" indent="0">
              <a:buNone/>
            </a:pPr>
            <a:endParaRPr lang="ru-RU" sz="2000" dirty="0"/>
          </a:p>
          <a:p>
            <a:pPr marL="0" lv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14659F0-1959-4DAC-A023-D42C4460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187609" cy="365125"/>
          </a:xfrm>
        </p:spPr>
        <p:txBody>
          <a:bodyPr/>
          <a:lstStyle/>
          <a:p>
            <a:r>
              <a:rPr lang="en-US" b="1"/>
              <a:t>The specifics of protection of the intellectual property rights in Russia and the Eurasian Community   (Evgeny Kolesov, Vash Patent LLC, Russia)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AC57692-FBA2-483B-A361-B2764D10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01C7-7962-48AE-BE83-96C72436D1C3}" type="slidenum">
              <a:rPr lang="ru-RU" smtClean="0"/>
              <a:t>4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C407C89-E7A6-472B-A5C1-7CDA920ACBB5}"/>
              </a:ext>
            </a:extLst>
          </p:cNvPr>
          <p:cNvSpPr/>
          <p:nvPr/>
        </p:nvSpPr>
        <p:spPr>
          <a:xfrm>
            <a:off x="6808732" y="1880654"/>
            <a:ext cx="6683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New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BE53006-791A-471D-BD49-4EC7DF8D448B}"/>
              </a:ext>
            </a:extLst>
          </p:cNvPr>
          <p:cNvSpPr/>
          <p:nvPr/>
        </p:nvSpPr>
        <p:spPr>
          <a:xfrm>
            <a:off x="5768436" y="3941368"/>
            <a:ext cx="6683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New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" name="Рисунок 9" descr="File:Emblem of the Eurasian Economic Union.svg">
            <a:extLst>
              <a:ext uri="{FF2B5EF4-FFF2-40B4-BE49-F238E27FC236}">
                <a16:creationId xmlns="" xmlns:a16="http://schemas.microsoft.com/office/drawing/2014/main" id="{12719677-8DC3-49A7-A965-4E911AA4D1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23" y="4868869"/>
            <a:ext cx="1895475" cy="1213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An orthographic projection of the world highlighting the 5 member countries (Armenia, Belarus, Kazakhstan, Kyrgyzstan, Russia) in green">
            <a:extLst>
              <a:ext uri="{FF2B5EF4-FFF2-40B4-BE49-F238E27FC236}">
                <a16:creationId xmlns="" xmlns:a16="http://schemas.microsoft.com/office/drawing/2014/main" id="{50705B28-F3FC-4F44-89C6-4CE4436374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63" y="4710119"/>
            <a:ext cx="1704975" cy="16957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3BB1E0BF-0DE7-43F6-93EF-D8157F890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3">
            <a:extLst>
              <a:ext uri="{FF2B5EF4-FFF2-40B4-BE49-F238E27FC236}">
                <a16:creationId xmlns="" xmlns:a16="http://schemas.microsoft.com/office/drawing/2014/main" id="{1CC780FB-5D53-462E-81AE-FEAA9515C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486" y="4743991"/>
            <a:ext cx="189483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Eurasian Customs Union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Russia 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Belarus 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Kazakhstan 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Armenia 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Kyrgyzstan </a:t>
            </a:r>
            <a:endParaRPr kumimoji="0" lang="en-US" alt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5" y="243839"/>
            <a:ext cx="1239913" cy="5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6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37FCC9-B169-4C6B-97DD-BBFCA382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300" b="1" dirty="0"/>
              <a:t>PATENTS</a:t>
            </a:r>
            <a:r>
              <a:rPr lang="ru-RU" sz="3300" dirty="0"/>
              <a:t/>
            </a:r>
            <a:br>
              <a:rPr lang="ru-RU" sz="3300" dirty="0"/>
            </a:br>
            <a:r>
              <a:rPr lang="en-US" sz="3300" dirty="0"/>
              <a:t>(</a:t>
            </a:r>
            <a:r>
              <a:rPr lang="en-US" sz="3300" dirty="0" smtClean="0"/>
              <a:t>Russia)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3CB9AA-A236-4C15-8283-2A90AF6A6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500" b="1" u="sng" dirty="0"/>
              <a:t>INVENTION PATENT</a:t>
            </a:r>
            <a:endParaRPr lang="ru-RU" sz="1500" dirty="0"/>
          </a:p>
          <a:p>
            <a:r>
              <a:rPr lang="en-US" sz="1500" dirty="0"/>
              <a:t>is granted for a technical solution, related to a product (device, substance, microorganism strain or cell culture) or a method (a process of manipulating over a material object with material means). that is new, having an inventive step and industrially applicable</a:t>
            </a:r>
          </a:p>
          <a:p>
            <a:pPr marL="0" indent="0" algn="ctr">
              <a:buNone/>
            </a:pPr>
            <a:r>
              <a:rPr lang="en-US" sz="1500" b="1" u="sng" dirty="0"/>
              <a:t>UTILITY MODEL PATENT</a:t>
            </a:r>
            <a:endParaRPr lang="ru-RU" sz="1500" dirty="0"/>
          </a:p>
          <a:p>
            <a:r>
              <a:rPr lang="en-US" sz="1500" dirty="0"/>
              <a:t>is granted for a technical solution, related to a </a:t>
            </a:r>
            <a:r>
              <a:rPr lang="en-US" sz="1500" b="1" dirty="0"/>
              <a:t>device</a:t>
            </a:r>
            <a:r>
              <a:rPr lang="en-US" sz="1500" dirty="0"/>
              <a:t> that is new and industrially applicable.</a:t>
            </a:r>
            <a:endParaRPr lang="ru-RU" sz="1500" dirty="0"/>
          </a:p>
          <a:p>
            <a:pPr marL="0" indent="0">
              <a:buNone/>
            </a:pPr>
            <a:endParaRPr lang="ru-RU" sz="1500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71E15DE-13FC-487F-BCB4-E05F232C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0187608" cy="365125"/>
          </a:xfrm>
        </p:spPr>
        <p:txBody>
          <a:bodyPr/>
          <a:lstStyle/>
          <a:p>
            <a:r>
              <a:rPr lang="en-US" dirty="0"/>
              <a:t>The specifics of protection of the intellectual property rights in Russia and the Eurasian Community   (</a:t>
            </a:r>
            <a:r>
              <a:rPr lang="en-US" dirty="0" err="1"/>
              <a:t>Evgeny</a:t>
            </a:r>
            <a:r>
              <a:rPr lang="en-US" dirty="0"/>
              <a:t> </a:t>
            </a:r>
            <a:r>
              <a:rPr lang="en-US" dirty="0" err="1"/>
              <a:t>Kolesov</a:t>
            </a:r>
            <a:r>
              <a:rPr lang="en-US" dirty="0"/>
              <a:t>, </a:t>
            </a:r>
            <a:r>
              <a:rPr lang="en-US" dirty="0" err="1"/>
              <a:t>Vash</a:t>
            </a:r>
            <a:r>
              <a:rPr lang="en-US" dirty="0"/>
              <a:t> Patent LLC, Russia)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9FC9B9D-12F6-4D27-9F67-4ACE47A4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01C7-7962-48AE-BE83-96C72436D1C3}" type="slidenum">
              <a:rPr lang="ru-RU" smtClean="0"/>
              <a:t>5</a:t>
            </a:fld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F222F04C-B65A-421E-8BB2-FA9EA70406EC}"/>
              </a:ext>
            </a:extLst>
          </p:cNvPr>
          <p:cNvSpPr/>
          <p:nvPr/>
        </p:nvSpPr>
        <p:spPr>
          <a:xfrm>
            <a:off x="838200" y="3137457"/>
            <a:ext cx="964096" cy="101566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/>
              <a:t>+</a:t>
            </a:r>
            <a:endParaRPr lang="ru-RU" sz="35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3E286E5-492C-40C1-A1D7-5046B7A1C579}"/>
              </a:ext>
            </a:extLst>
          </p:cNvPr>
          <p:cNvSpPr txBox="1"/>
          <p:nvPr/>
        </p:nvSpPr>
        <p:spPr>
          <a:xfrm>
            <a:off x="1828799" y="3150712"/>
            <a:ext cx="3776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dirty="0"/>
              <a:t>a) less time to obtain an utility model patent compared to </a:t>
            </a:r>
            <a:r>
              <a:rPr lang="en-US" sz="1500" b="1" dirty="0"/>
              <a:t>invention patent</a:t>
            </a:r>
            <a:r>
              <a:rPr lang="en-US" sz="1500" dirty="0"/>
              <a:t> </a:t>
            </a:r>
            <a:endParaRPr lang="ru-RU" sz="1500" dirty="0"/>
          </a:p>
          <a:p>
            <a:pPr lvl="0"/>
            <a:r>
              <a:rPr lang="en-US" sz="1500" dirty="0"/>
              <a:t>b) does not require an </a:t>
            </a:r>
            <a:r>
              <a:rPr lang="en-US" sz="1500" b="1" dirty="0"/>
              <a:t>inventory step</a:t>
            </a:r>
            <a:r>
              <a:rPr lang="en-US" sz="1500" dirty="0"/>
              <a:t> (thus more easily to obtain).</a:t>
            </a:r>
            <a:endParaRPr lang="ru-RU" sz="1500" dirty="0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96308744-0E0B-4992-BC26-88061F6E3C53}"/>
              </a:ext>
            </a:extLst>
          </p:cNvPr>
          <p:cNvSpPr/>
          <p:nvPr/>
        </p:nvSpPr>
        <p:spPr>
          <a:xfrm>
            <a:off x="5933665" y="3144085"/>
            <a:ext cx="964096" cy="10156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/>
              <a:t>-</a:t>
            </a:r>
            <a:endParaRPr lang="ru-RU" sz="35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0004FA0-C45A-49C1-82FC-AE4FBA1D051E}"/>
              </a:ext>
            </a:extLst>
          </p:cNvPr>
          <p:cNvSpPr txBox="1"/>
          <p:nvPr/>
        </p:nvSpPr>
        <p:spPr>
          <a:xfrm>
            <a:off x="6957393" y="3154025"/>
            <a:ext cx="43168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dirty="0"/>
              <a:t>a) lower period of validity compared to an Invention patent (15 years VS 25 years) </a:t>
            </a:r>
            <a:endParaRPr lang="ru-RU" sz="1500" dirty="0"/>
          </a:p>
          <a:p>
            <a:pPr lvl="0"/>
            <a:r>
              <a:rPr lang="en-US" sz="1500" dirty="0"/>
              <a:t>b) limited scope of protection (only device)</a:t>
            </a:r>
            <a:endParaRPr lang="ru-RU" sz="1500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95C4507A-8ECE-434E-8214-DF5A1026C295}"/>
              </a:ext>
            </a:extLst>
          </p:cNvPr>
          <p:cNvCxnSpPr>
            <a:cxnSpLocks/>
          </p:cNvCxnSpPr>
          <p:nvPr/>
        </p:nvCxnSpPr>
        <p:spPr>
          <a:xfrm flipH="1">
            <a:off x="5327374" y="2902226"/>
            <a:ext cx="463828" cy="23853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B4637535-C099-460A-972A-166E0B366951}"/>
              </a:ext>
            </a:extLst>
          </p:cNvPr>
          <p:cNvCxnSpPr>
            <a:cxnSpLocks/>
          </p:cNvCxnSpPr>
          <p:nvPr/>
        </p:nvCxnSpPr>
        <p:spPr>
          <a:xfrm>
            <a:off x="6096000" y="2902226"/>
            <a:ext cx="463828" cy="23853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3">
            <a:extLst>
              <a:ext uri="{FF2B5EF4-FFF2-40B4-BE49-F238E27FC236}">
                <a16:creationId xmlns="" xmlns:a16="http://schemas.microsoft.com/office/drawing/2014/main" id="{CE95BFFF-9144-43F2-A75D-9BF869A3D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136649"/>
            <a:ext cx="10436087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endParaRPr kumimoji="0" lang="en-US" alt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kumimoji="0" lang="en-US" alt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PCT</a:t>
            </a:r>
            <a:endParaRPr kumimoji="0" lang="en-US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Russia and other Eurasian Economic Union states are members of the PCT system. The Russian Patent Office (</a:t>
            </a:r>
            <a:r>
              <a:rPr kumimoji="0" lang="en-US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Rospatent</a:t>
            </a:r>
            <a:r>
              <a:rPr kumimoji="0" lang="en-US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is: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receiving office, 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search authority 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 examination authority. </a:t>
            </a:r>
            <a:endParaRPr kumimoji="0" lang="en-US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5" y="243839"/>
            <a:ext cx="1239913" cy="5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8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/>
          <a:lstStyle/>
          <a:p>
            <a:pPr algn="ctr"/>
            <a:r>
              <a:rPr lang="en-US" b="1" dirty="0" smtClean="0"/>
              <a:t>Eurasian Patent System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326901"/>
            <a:ext cx="10515600" cy="448786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Eurasian Patent Organization (EAPO)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500" dirty="0"/>
              <a:t>Single </a:t>
            </a:r>
            <a:r>
              <a:rPr lang="en-US" sz="1500" b="1" u="sng" dirty="0"/>
              <a:t>invention patent </a:t>
            </a:r>
            <a:r>
              <a:rPr lang="en-US" sz="1500" dirty="0"/>
              <a:t>for 8 Eurasian countries (Russia, Belarus, Armenia, Azerbaijan, Kyrgyzstan, Kazakhstan, Tajikistan and Turkmenistan)         </a:t>
            </a:r>
            <a:r>
              <a:rPr lang="en-US" sz="1500" dirty="0" smtClean="0"/>
              <a:t> saving </a:t>
            </a:r>
            <a:r>
              <a:rPr lang="en-US" sz="1500" dirty="0"/>
              <a:t>on </a:t>
            </a:r>
            <a:r>
              <a:rPr lang="en-US" sz="1500" b="1" u="sng" dirty="0"/>
              <a:t>costs</a:t>
            </a:r>
            <a:r>
              <a:rPr lang="en-US" sz="1500" dirty="0"/>
              <a:t> and </a:t>
            </a:r>
            <a:r>
              <a:rPr lang="en-US" sz="1500" b="1" u="sng" dirty="0"/>
              <a:t>time</a:t>
            </a:r>
            <a:r>
              <a:rPr lang="en-US" sz="1500" dirty="0"/>
              <a:t> for patent </a:t>
            </a:r>
            <a:r>
              <a:rPr lang="en-US" sz="1500" dirty="0" smtClean="0"/>
              <a:t>prosecution </a:t>
            </a:r>
            <a:r>
              <a:rPr lang="en-US" sz="1500" dirty="0"/>
              <a:t>in eight different Eurasian countries.</a:t>
            </a:r>
            <a:endParaRPr lang="ru-RU" sz="1500" dirty="0"/>
          </a:p>
          <a:p>
            <a:pPr marL="898525"/>
            <a:endParaRPr lang="en-US" sz="1600" dirty="0" smtClean="0"/>
          </a:p>
          <a:p>
            <a:pPr marL="898525"/>
            <a:r>
              <a:rPr lang="en-US" sz="1600" dirty="0" smtClean="0"/>
              <a:t>Russia </a:t>
            </a:r>
          </a:p>
          <a:p>
            <a:pPr marL="898525"/>
            <a:r>
              <a:rPr lang="en-US" sz="1600" dirty="0" smtClean="0"/>
              <a:t>Belarus </a:t>
            </a:r>
          </a:p>
          <a:p>
            <a:pPr marL="898525"/>
            <a:r>
              <a:rPr lang="en-US" sz="1600" dirty="0" smtClean="0"/>
              <a:t>Armenia</a:t>
            </a:r>
          </a:p>
          <a:p>
            <a:pPr marL="898525"/>
            <a:r>
              <a:rPr lang="en-US" sz="1600" dirty="0" smtClean="0"/>
              <a:t>Azerbaijan </a:t>
            </a:r>
          </a:p>
          <a:p>
            <a:pPr marL="898525"/>
            <a:r>
              <a:rPr lang="en-US" sz="1600" dirty="0" smtClean="0"/>
              <a:t>Kyrgyzstan </a:t>
            </a:r>
          </a:p>
          <a:p>
            <a:pPr marL="898525"/>
            <a:r>
              <a:rPr lang="en-US" sz="1600" dirty="0" smtClean="0"/>
              <a:t>Kazakhstan</a:t>
            </a:r>
          </a:p>
          <a:p>
            <a:pPr marL="898525"/>
            <a:r>
              <a:rPr lang="en-US" sz="1600" dirty="0" smtClean="0"/>
              <a:t>Tajikistan </a:t>
            </a:r>
          </a:p>
          <a:p>
            <a:pPr marL="898525"/>
            <a:r>
              <a:rPr lang="en-US" sz="1600" dirty="0" smtClean="0"/>
              <a:t>Turkmenistan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873884" y="6356350"/>
            <a:ext cx="9003665" cy="365125"/>
          </a:xfrm>
        </p:spPr>
        <p:txBody>
          <a:bodyPr/>
          <a:lstStyle/>
          <a:p>
            <a:r>
              <a:rPr lang="en-US" dirty="0" smtClean="0"/>
              <a:t>The specifics of protection of the intellectual property rights in Russia and the Eurasian Community   (</a:t>
            </a:r>
            <a:r>
              <a:rPr lang="en-US" dirty="0" err="1" smtClean="0"/>
              <a:t>Evgeny</a:t>
            </a:r>
            <a:r>
              <a:rPr lang="en-US" dirty="0" smtClean="0"/>
              <a:t> </a:t>
            </a:r>
            <a:r>
              <a:rPr lang="en-US" dirty="0" err="1" smtClean="0"/>
              <a:t>Kolesov</a:t>
            </a:r>
            <a:r>
              <a:rPr lang="en-US" dirty="0" smtClean="0"/>
              <a:t>, </a:t>
            </a:r>
            <a:r>
              <a:rPr lang="en-US" dirty="0" err="1" smtClean="0"/>
              <a:t>Vash</a:t>
            </a:r>
            <a:r>
              <a:rPr lang="en-US" dirty="0" smtClean="0"/>
              <a:t> Patent LLC, Russia)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01C7-7962-48AE-BE83-96C72436D1C3}" type="slidenum">
              <a:rPr lang="ru-RU" smtClean="0"/>
              <a:t>6</a:t>
            </a:fld>
            <a:endParaRPr lang="ru-RU"/>
          </a:p>
        </p:txBody>
      </p:sp>
      <p:sp>
        <p:nvSpPr>
          <p:cNvPr id="6" name="Стрелка: вправо 23">
            <a:extLst>
              <a:ext uri="{FF2B5EF4-FFF2-40B4-BE49-F238E27FC236}">
                <a16:creationId xmlns="" xmlns:a16="http://schemas.microsoft.com/office/drawing/2014/main" id="{F53FAB4A-F123-4308-9068-F09BEEA01727}"/>
              </a:ext>
            </a:extLst>
          </p:cNvPr>
          <p:cNvSpPr/>
          <p:nvPr/>
        </p:nvSpPr>
        <p:spPr>
          <a:xfrm>
            <a:off x="2400375" y="2247167"/>
            <a:ext cx="278295" cy="143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Users\asus\AppData\Local\Microsoft\Windows\INetCache\Content.MSO\DE3560E2.tmp">
            <a:extLst>
              <a:ext uri="{FF2B5EF4-FFF2-40B4-BE49-F238E27FC236}">
                <a16:creationId xmlns="" xmlns:a16="http://schemas.microsoft.com/office/drawing/2014/main" id="{3000F9DB-16DA-4F98-8A5D-C19CE72BC0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38" y="1531037"/>
            <a:ext cx="414337" cy="41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6321089-7046-44B8-AAAE-D88AA728C0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32" y="2847424"/>
            <a:ext cx="355600" cy="236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E3BAB9F-2444-41E1-B8E4-AA4EBDB8D4B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20" y="3218062"/>
            <a:ext cx="391954" cy="214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1FE6686-71C1-4126-B4BA-63644277639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19556" r="5778" b="20889"/>
          <a:stretch/>
        </p:blipFill>
        <p:spPr bwMode="auto">
          <a:xfrm>
            <a:off x="2873868" y="4625776"/>
            <a:ext cx="391953" cy="262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BA86BBC-5BCD-4604-9C24-AE94517D323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t="14428" r="2788" b="13931"/>
          <a:stretch/>
        </p:blipFill>
        <p:spPr bwMode="auto">
          <a:xfrm>
            <a:off x="2671464" y="3567883"/>
            <a:ext cx="375290" cy="213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CAB5807-32FD-4B23-9940-376AAECBCF4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74" y="4261147"/>
            <a:ext cx="391954" cy="237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87" y="3917007"/>
            <a:ext cx="438134" cy="219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9434" y="5051769"/>
            <a:ext cx="414337" cy="200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39" y="5294839"/>
            <a:ext cx="399821" cy="266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816637" y="3258912"/>
            <a:ext cx="37153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 Eurasian 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Patent*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86340" y="5191570"/>
            <a:ext cx="58741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en-US" sz="14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Eurasian patent protects </a:t>
            </a:r>
            <a:r>
              <a:rPr lang="en-US" sz="1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only inventions</a:t>
            </a:r>
            <a:r>
              <a:rPr lang="en-US" sz="16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14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(thus </a:t>
            </a:r>
          </a:p>
          <a:p>
            <a:pPr algn="ctr"/>
            <a:r>
              <a:rPr lang="en-US" sz="1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Utility models and designs are not covered</a:t>
            </a:r>
          </a:p>
          <a:p>
            <a:pPr algn="ctr"/>
            <a:r>
              <a:rPr lang="en-US" sz="1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</a:t>
            </a:r>
            <a:r>
              <a:rPr lang="en-US" sz="14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y the Eurasian patent system)</a:t>
            </a:r>
            <a:endParaRPr lang="ru-RU" sz="14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642021" y="39819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3658152" y="2887654"/>
            <a:ext cx="577850" cy="2673247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5" y="243839"/>
            <a:ext cx="1239913" cy="5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6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EF0929-720E-434B-BA68-304516339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67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INDUSTRIAL DESIGNS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en-US" sz="3000" dirty="0"/>
              <a:t>(Russia)</a:t>
            </a:r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98588F-9CEA-4FC3-8533-94C8E755F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79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500" b="1" u="sng" dirty="0"/>
              <a:t>INDUSTRIAL DESIGN PATENT </a:t>
            </a:r>
            <a:endParaRPr lang="ru-RU" sz="1500" dirty="0"/>
          </a:p>
          <a:p>
            <a:r>
              <a:rPr lang="en-US" sz="1600" dirty="0"/>
              <a:t>is granted for a solution related to an artistic and design presentation of an article, an outward appearance of a product. </a:t>
            </a:r>
            <a:endParaRPr lang="ru-RU" sz="1600" dirty="0"/>
          </a:p>
          <a:p>
            <a:pPr lvl="0"/>
            <a:r>
              <a:rPr lang="en-US" sz="1600" dirty="0"/>
              <a:t>Period of validity – </a:t>
            </a:r>
            <a:r>
              <a:rPr lang="en-US" sz="1600" b="1" dirty="0" smtClean="0"/>
              <a:t>5 years</a:t>
            </a:r>
            <a:r>
              <a:rPr lang="en-US" sz="1600" b="1" dirty="0"/>
              <a:t>,</a:t>
            </a:r>
            <a:r>
              <a:rPr lang="en-US" sz="1600" dirty="0"/>
              <a:t> can be renewed for another five years multiple times (maximum duration </a:t>
            </a:r>
            <a:r>
              <a:rPr lang="en-US" sz="1600" b="1" dirty="0"/>
              <a:t>25 years</a:t>
            </a:r>
            <a:r>
              <a:rPr lang="en-US" sz="1600" dirty="0"/>
              <a:t>); </a:t>
            </a:r>
            <a:endParaRPr lang="ru-RU" sz="1600" dirty="0"/>
          </a:p>
          <a:p>
            <a:pPr lvl="0"/>
            <a:r>
              <a:rPr lang="en-US" sz="1600" b="1" dirty="0"/>
              <a:t>Wider scope of protection</a:t>
            </a:r>
            <a:r>
              <a:rPr lang="en-US" sz="1600" dirty="0"/>
              <a:t> – the industrial design patent protection covers not only the features claimed in the patent, but also the designs, which features are </a:t>
            </a:r>
            <a:r>
              <a:rPr lang="en-US" sz="1600" b="1" dirty="0"/>
              <a:t>similar</a:t>
            </a:r>
            <a:r>
              <a:rPr lang="en-US" sz="1600" dirty="0"/>
              <a:t> to those in the patent and making the same </a:t>
            </a:r>
            <a:r>
              <a:rPr lang="en-US" sz="1600" b="1" dirty="0"/>
              <a:t>common visual impression</a:t>
            </a:r>
            <a:r>
              <a:rPr lang="en-US" sz="1600" dirty="0"/>
              <a:t>.</a:t>
            </a:r>
            <a:r>
              <a:rPr lang="en-US" sz="1600" b="1" i="1" u="sng" dirty="0"/>
              <a:t> </a:t>
            </a:r>
          </a:p>
          <a:p>
            <a:pPr marL="0" indent="0">
              <a:buNone/>
            </a:pPr>
            <a:r>
              <a:rPr lang="en-US" sz="1600" dirty="0"/>
              <a:t>An Industrial design patent may relate to: </a:t>
            </a:r>
            <a:endParaRPr lang="ru-RU" sz="1600" dirty="0"/>
          </a:p>
          <a:p>
            <a:pPr lvl="0"/>
            <a:r>
              <a:rPr lang="en-US" sz="1600" dirty="0"/>
              <a:t>packing;</a:t>
            </a:r>
            <a:endParaRPr lang="ru-RU" sz="1600" dirty="0"/>
          </a:p>
          <a:p>
            <a:pPr lvl="0"/>
            <a:r>
              <a:rPr lang="en-US" sz="1600" dirty="0"/>
              <a:t>electronic devices; </a:t>
            </a:r>
            <a:endParaRPr lang="ru-RU" sz="1600" dirty="0"/>
          </a:p>
          <a:p>
            <a:pPr lvl="0"/>
            <a:r>
              <a:rPr lang="en-US" sz="1600" dirty="0"/>
              <a:t>trade pavilions;</a:t>
            </a:r>
            <a:endParaRPr lang="ru-RU" sz="1600" dirty="0"/>
          </a:p>
          <a:p>
            <a:pPr lvl="0"/>
            <a:r>
              <a:rPr lang="en-US" sz="1600" dirty="0"/>
              <a:t>automobile drilling </a:t>
            </a:r>
            <a:r>
              <a:rPr lang="en-US" sz="1600" dirty="0" smtClean="0"/>
              <a:t>platforms;</a:t>
            </a:r>
            <a:endParaRPr lang="ru-RU" sz="1600" dirty="0"/>
          </a:p>
          <a:p>
            <a:pPr lvl="0"/>
            <a:r>
              <a:rPr lang="en-US" sz="1600" dirty="0"/>
              <a:t>even whole </a:t>
            </a:r>
            <a:r>
              <a:rPr lang="en-US" sz="1600" dirty="0" smtClean="0"/>
              <a:t>buildings;</a:t>
            </a:r>
            <a:endParaRPr lang="ru-RU" sz="1600" dirty="0"/>
          </a:p>
          <a:p>
            <a:pPr lvl="0"/>
            <a:r>
              <a:rPr lang="en-US" sz="1600" dirty="0"/>
              <a:t>a</a:t>
            </a:r>
            <a:r>
              <a:rPr lang="en-US" sz="1600" b="1" dirty="0"/>
              <a:t>nd other things...</a:t>
            </a:r>
            <a:endParaRPr lang="ru-RU" sz="1600" dirty="0"/>
          </a:p>
          <a:p>
            <a:pPr marL="0" indent="0">
              <a:buNone/>
            </a:pPr>
            <a:endParaRPr lang="en-US" sz="1600" b="1" u="sng" dirty="0"/>
          </a:p>
          <a:p>
            <a:pPr marL="0" indent="0">
              <a:buNone/>
            </a:pPr>
            <a:r>
              <a:rPr lang="en-US" sz="1600" b="1" u="sng" dirty="0"/>
              <a:t>HAGUE SYSTEM</a:t>
            </a:r>
            <a:endParaRPr lang="ru-RU" sz="1600" dirty="0"/>
          </a:p>
          <a:p>
            <a:r>
              <a:rPr lang="en-US" sz="1600" dirty="0"/>
              <a:t>Russia is a party to the Hague Agreement for the registration of the industrial designs (</a:t>
            </a:r>
            <a:r>
              <a:rPr lang="en-US" sz="1600" b="1" dirty="0"/>
              <a:t>from February, 2018</a:t>
            </a:r>
            <a:r>
              <a:rPr lang="en-US" sz="1600" dirty="0"/>
              <a:t>).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9AE975D-03EA-475C-8FE1-233A3F1D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en-US"/>
              <a:t>The specifics of protection of the intellectual property rights in Russia and the Eurasian Community   (Evgeny Kolesov, Vash Patent LLC, Russia)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118AC90-D669-4CC0-9C4D-83139EF3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01C7-7962-48AE-BE83-96C72436D1C3}" type="slidenum">
              <a:rPr lang="ru-RU" smtClean="0"/>
              <a:t>7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9D75EDC-7F2E-4C83-9D85-ADDCC8FD6190}"/>
              </a:ext>
            </a:extLst>
          </p:cNvPr>
          <p:cNvSpPr/>
          <p:nvPr/>
        </p:nvSpPr>
        <p:spPr>
          <a:xfrm>
            <a:off x="9737462" y="2264967"/>
            <a:ext cx="6683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New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E13755D-AD0A-46AB-A4B2-45E70E81F40C}"/>
              </a:ext>
            </a:extLst>
          </p:cNvPr>
          <p:cNvSpPr/>
          <p:nvPr/>
        </p:nvSpPr>
        <p:spPr>
          <a:xfrm>
            <a:off x="2243350" y="4829258"/>
            <a:ext cx="6683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New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3985881"/>
            <a:ext cx="1438272" cy="9697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3099142"/>
            <a:ext cx="521208" cy="1371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416" y="2862538"/>
            <a:ext cx="1301968" cy="9224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68" y="3099142"/>
            <a:ext cx="739293" cy="11334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36" y="3112184"/>
            <a:ext cx="2333626" cy="14049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5" y="243839"/>
            <a:ext cx="1239913" cy="5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7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0F7528-9560-44EB-BBBE-352969FD7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COPYRIGHT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en-US" sz="2000" dirty="0"/>
              <a:t>(Russia)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BABCCA-2954-4F16-BB35-EB4AFF422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226"/>
            <a:ext cx="10515600" cy="37724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        </a:t>
            </a:r>
            <a:r>
              <a:rPr lang="en-US" sz="2000" dirty="0"/>
              <a:t>A copyright protects: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B9D5BEF-5DA6-48FE-B2C8-465BB2D4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en-US" dirty="0"/>
              <a:t>The specifics of protection of the intellectual property rights in Russia and the Eurasian Community   (</a:t>
            </a:r>
            <a:r>
              <a:rPr lang="en-US" dirty="0" err="1"/>
              <a:t>Evgeny</a:t>
            </a:r>
            <a:r>
              <a:rPr lang="en-US" dirty="0"/>
              <a:t> </a:t>
            </a:r>
            <a:r>
              <a:rPr lang="en-US" dirty="0" err="1"/>
              <a:t>Kolesov</a:t>
            </a:r>
            <a:r>
              <a:rPr lang="en-US" dirty="0"/>
              <a:t>, </a:t>
            </a:r>
            <a:r>
              <a:rPr lang="en-US" dirty="0" err="1"/>
              <a:t>Vash</a:t>
            </a:r>
            <a:r>
              <a:rPr lang="en-US" dirty="0"/>
              <a:t> Patent LLC, Russia)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034F8D6-25A2-45BE-B414-06B3333B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01C7-7962-48AE-BE83-96C72436D1C3}" type="slidenum">
              <a:rPr lang="ru-RU" smtClean="0"/>
              <a:t>8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BBD10CA7-ACA7-4FC5-A46D-35B05CA52520}"/>
              </a:ext>
            </a:extLst>
          </p:cNvPr>
          <p:cNvCxnSpPr>
            <a:cxnSpLocks/>
          </p:cNvCxnSpPr>
          <p:nvPr/>
        </p:nvCxnSpPr>
        <p:spPr>
          <a:xfrm>
            <a:off x="947533" y="1550505"/>
            <a:ext cx="3312" cy="273574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5098A910-ABD4-4091-8CA4-0CFAAB42D1EA}"/>
              </a:ext>
            </a:extLst>
          </p:cNvPr>
          <p:cNvCxnSpPr>
            <a:cxnSpLocks/>
          </p:cNvCxnSpPr>
          <p:nvPr/>
        </p:nvCxnSpPr>
        <p:spPr>
          <a:xfrm flipH="1">
            <a:off x="954157" y="1550505"/>
            <a:ext cx="3445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8D1B292D-B940-4F9A-B397-E2347C5A2BE1}"/>
              </a:ext>
            </a:extLst>
          </p:cNvPr>
          <p:cNvCxnSpPr>
            <a:cxnSpLocks/>
          </p:cNvCxnSpPr>
          <p:nvPr/>
        </p:nvCxnSpPr>
        <p:spPr>
          <a:xfrm>
            <a:off x="954157" y="2093842"/>
            <a:ext cx="6493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61D030E-C335-4C31-B898-42F6DCB0C9C7}"/>
              </a:ext>
            </a:extLst>
          </p:cNvPr>
          <p:cNvSpPr txBox="1"/>
          <p:nvPr/>
        </p:nvSpPr>
        <p:spPr>
          <a:xfrm>
            <a:off x="1674757" y="1930560"/>
            <a:ext cx="29684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literature works</a:t>
            </a:r>
            <a:endParaRPr lang="ru-RU" sz="1500" dirty="0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7BB7C3CE-C7BB-49AD-870B-685703B5FADB}"/>
              </a:ext>
            </a:extLst>
          </p:cNvPr>
          <p:cNvCxnSpPr>
            <a:cxnSpLocks/>
          </p:cNvCxnSpPr>
          <p:nvPr/>
        </p:nvCxnSpPr>
        <p:spPr>
          <a:xfrm>
            <a:off x="947533" y="2471526"/>
            <a:ext cx="6493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51017A2-B241-45EB-B3C9-522B7EB11DDB}"/>
              </a:ext>
            </a:extLst>
          </p:cNvPr>
          <p:cNvSpPr txBox="1"/>
          <p:nvPr/>
        </p:nvSpPr>
        <p:spPr>
          <a:xfrm>
            <a:off x="1668133" y="2308244"/>
            <a:ext cx="29684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dirty="0"/>
              <a:t>dramatical pieces</a:t>
            </a:r>
            <a:endParaRPr lang="ru-RU" sz="1500" dirty="0"/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77D35E46-02EE-4741-AA78-CDD4C54F7FE8}"/>
              </a:ext>
            </a:extLst>
          </p:cNvPr>
          <p:cNvCxnSpPr>
            <a:cxnSpLocks/>
          </p:cNvCxnSpPr>
          <p:nvPr/>
        </p:nvCxnSpPr>
        <p:spPr>
          <a:xfrm>
            <a:off x="954161" y="2835958"/>
            <a:ext cx="6493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96D21A6-D6B5-4C28-AAD9-46AABB11FFF7}"/>
              </a:ext>
            </a:extLst>
          </p:cNvPr>
          <p:cNvSpPr txBox="1"/>
          <p:nvPr/>
        </p:nvSpPr>
        <p:spPr>
          <a:xfrm>
            <a:off x="1674761" y="2651292"/>
            <a:ext cx="29684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dirty="0"/>
              <a:t>musical works</a:t>
            </a:r>
            <a:endParaRPr lang="ru-RU" sz="1500" dirty="0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0AF0F2DE-0E5A-4B33-B517-553CF5A26E10}"/>
              </a:ext>
            </a:extLst>
          </p:cNvPr>
          <p:cNvCxnSpPr>
            <a:cxnSpLocks/>
          </p:cNvCxnSpPr>
          <p:nvPr/>
        </p:nvCxnSpPr>
        <p:spPr>
          <a:xfrm>
            <a:off x="954157" y="3211049"/>
            <a:ext cx="6493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83201A8-3E7F-4B6A-89F7-DCDEEF617330}"/>
              </a:ext>
            </a:extLst>
          </p:cNvPr>
          <p:cNvSpPr txBox="1"/>
          <p:nvPr/>
        </p:nvSpPr>
        <p:spPr>
          <a:xfrm>
            <a:off x="1674756" y="3026383"/>
            <a:ext cx="36128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dirty="0"/>
              <a:t>films and other audiovisual works </a:t>
            </a:r>
            <a:endParaRPr lang="ru-RU" sz="1500" dirty="0"/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D4C7C823-B329-45B7-944E-DAFB1E80D9FC}"/>
              </a:ext>
            </a:extLst>
          </p:cNvPr>
          <p:cNvCxnSpPr>
            <a:cxnSpLocks/>
          </p:cNvCxnSpPr>
          <p:nvPr/>
        </p:nvCxnSpPr>
        <p:spPr>
          <a:xfrm>
            <a:off x="960785" y="3548977"/>
            <a:ext cx="6493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074BBA0-05A0-42F2-B70F-9A7E5C0B15DB}"/>
              </a:ext>
            </a:extLst>
          </p:cNvPr>
          <p:cNvSpPr txBox="1"/>
          <p:nvPr/>
        </p:nvSpPr>
        <p:spPr>
          <a:xfrm>
            <a:off x="1696277" y="3318589"/>
            <a:ext cx="361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dirty="0"/>
              <a:t>software</a:t>
            </a:r>
            <a:r>
              <a:rPr lang="en-US" dirty="0"/>
              <a:t> </a:t>
            </a:r>
            <a:endParaRPr lang="ru-RU" dirty="0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3E8015D3-CA3D-4570-99B5-4ED94A0541A6}"/>
              </a:ext>
            </a:extLst>
          </p:cNvPr>
          <p:cNvCxnSpPr>
            <a:cxnSpLocks/>
          </p:cNvCxnSpPr>
          <p:nvPr/>
        </p:nvCxnSpPr>
        <p:spPr>
          <a:xfrm>
            <a:off x="947533" y="3872189"/>
            <a:ext cx="6493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B02BBEF-E109-4BD2-AF7C-0468E6AEBA85}"/>
              </a:ext>
            </a:extLst>
          </p:cNvPr>
          <p:cNvSpPr txBox="1"/>
          <p:nvPr/>
        </p:nvSpPr>
        <p:spPr>
          <a:xfrm>
            <a:off x="1696276" y="4101584"/>
            <a:ext cx="361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other creative works</a:t>
            </a:r>
            <a:r>
              <a:rPr lang="en-US" dirty="0"/>
              <a:t>.  </a:t>
            </a:r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113C6A85-1828-42A9-846D-682AC762851E}"/>
              </a:ext>
            </a:extLst>
          </p:cNvPr>
          <p:cNvSpPr/>
          <p:nvPr/>
        </p:nvSpPr>
        <p:spPr>
          <a:xfrm>
            <a:off x="740664" y="4720429"/>
            <a:ext cx="105156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/>
              <a:t>No registration or other formalities</a:t>
            </a:r>
            <a:r>
              <a:rPr lang="en-US" sz="1500" dirty="0"/>
              <a:t> are required in order to obtain protection for </a:t>
            </a:r>
            <a:r>
              <a:rPr lang="en-US" sz="1500" b="1" dirty="0"/>
              <a:t>copyrighted work</a:t>
            </a:r>
            <a:r>
              <a:rPr lang="ru-RU" sz="1500" b="1" dirty="0"/>
              <a:t>.</a:t>
            </a:r>
            <a:r>
              <a:rPr lang="en-US" sz="1500" b="1" dirty="0"/>
              <a:t>  </a:t>
            </a:r>
            <a:endParaRPr lang="ru-RU" sz="1500" b="1" dirty="0"/>
          </a:p>
          <a:p>
            <a:r>
              <a:rPr lang="en-US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 deposition/registration certificates may serve as proof of copyright that  are recognized by courts and law enforcement </a:t>
            </a:r>
          </a:p>
          <a:p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authorities</a:t>
            </a:r>
            <a:r>
              <a:rPr lang="en-US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US" sz="15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Foreign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copyrighted works are protected under the </a:t>
            </a:r>
            <a:r>
              <a:rPr lang="en-US" sz="15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Berne convention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other bi- and multilateral agreements</a:t>
            </a:r>
            <a: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3E8015D3-CA3D-4570-99B5-4ED94A0541A6}"/>
              </a:ext>
            </a:extLst>
          </p:cNvPr>
          <p:cNvCxnSpPr>
            <a:cxnSpLocks/>
          </p:cNvCxnSpPr>
          <p:nvPr/>
        </p:nvCxnSpPr>
        <p:spPr>
          <a:xfrm>
            <a:off x="947533" y="4286250"/>
            <a:ext cx="6493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074BBA0-05A0-42F2-B70F-9A7E5C0B15DB}"/>
              </a:ext>
            </a:extLst>
          </p:cNvPr>
          <p:cNvSpPr txBox="1"/>
          <p:nvPr/>
        </p:nvSpPr>
        <p:spPr>
          <a:xfrm>
            <a:off x="1668133" y="3681966"/>
            <a:ext cx="361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dirty="0" smtClean="0"/>
              <a:t>database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2686050" y="3437096"/>
            <a:ext cx="577850" cy="501650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737450" y="3473153"/>
            <a:ext cx="1143000" cy="429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51017A2-B241-45EB-B3C9-522B7EB11DDB}"/>
              </a:ext>
            </a:extLst>
          </p:cNvPr>
          <p:cNvSpPr txBox="1"/>
          <p:nvPr/>
        </p:nvSpPr>
        <p:spPr>
          <a:xfrm>
            <a:off x="4880450" y="3275513"/>
            <a:ext cx="4423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/>
              <a:t>May be registered and deposed with the Russian Patent Office (</a:t>
            </a:r>
            <a:r>
              <a:rPr lang="en-US" sz="1500" dirty="0" err="1" smtClean="0"/>
              <a:t>Rospatent</a:t>
            </a:r>
            <a:r>
              <a:rPr lang="en-US" sz="1500" dirty="0" smtClean="0"/>
              <a:t>) that issues a </a:t>
            </a:r>
            <a:r>
              <a:rPr lang="en-US" sz="1500" b="1" u="sng" dirty="0" smtClean="0"/>
              <a:t>Software </a:t>
            </a:r>
            <a:r>
              <a:rPr lang="en-US" sz="1500" dirty="0" smtClean="0"/>
              <a:t>or</a:t>
            </a:r>
          </a:p>
          <a:p>
            <a:pPr lvl="0" algn="ctr"/>
            <a:r>
              <a:rPr lang="en-US" sz="1500" dirty="0" smtClean="0"/>
              <a:t>a </a:t>
            </a:r>
            <a:r>
              <a:rPr lang="en-US" sz="1500" b="1" u="sng" dirty="0" smtClean="0"/>
              <a:t>Database Registration Certificate</a:t>
            </a:r>
            <a:endParaRPr lang="ru-RU" sz="1500" b="1" u="sng" dirty="0"/>
          </a:p>
        </p:txBody>
      </p:sp>
      <p:sp>
        <p:nvSpPr>
          <p:cNvPr id="37" name="Правая фигурная скобка 36"/>
          <p:cNvSpPr/>
          <p:nvPr/>
        </p:nvSpPr>
        <p:spPr>
          <a:xfrm>
            <a:off x="3267075" y="2057419"/>
            <a:ext cx="577850" cy="860958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трелка вправо 37"/>
          <p:cNvSpPr/>
          <p:nvPr/>
        </p:nvSpPr>
        <p:spPr>
          <a:xfrm>
            <a:off x="4133033" y="2273130"/>
            <a:ext cx="1143000" cy="429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51017A2-B241-45EB-B3C9-522B7EB11DDB}"/>
              </a:ext>
            </a:extLst>
          </p:cNvPr>
          <p:cNvSpPr txBox="1"/>
          <p:nvPr/>
        </p:nvSpPr>
        <p:spPr>
          <a:xfrm>
            <a:off x="5432900" y="2075382"/>
            <a:ext cx="4423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/>
              <a:t>This works may be deposed with the  Russian</a:t>
            </a:r>
            <a:r>
              <a:rPr lang="ru-RU" sz="1500" dirty="0" smtClean="0"/>
              <a:t> </a:t>
            </a:r>
            <a:r>
              <a:rPr lang="en-US" sz="1500" dirty="0" smtClean="0"/>
              <a:t> authors’ society t</a:t>
            </a:r>
            <a:r>
              <a:rPr lang="en-US" sz="1500" dirty="0" smtClean="0"/>
              <a:t>hat certifies the copyright as of the date of</a:t>
            </a:r>
          </a:p>
          <a:p>
            <a:pPr lvl="0" algn="ctr"/>
            <a:r>
              <a:rPr lang="en-US" sz="1500" dirty="0" smtClean="0"/>
              <a:t>deposition of the copyrighted work</a:t>
            </a:r>
            <a:endParaRPr lang="ru-RU" sz="1500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5" y="243839"/>
            <a:ext cx="1239913" cy="5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4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B4C33E-AA5F-4768-BD43-FA2A81BA0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043" y="536448"/>
            <a:ext cx="11408665" cy="5217815"/>
          </a:xfrm>
        </p:spPr>
        <p:txBody>
          <a:bodyPr/>
          <a:lstStyle/>
          <a:p>
            <a:pPr marL="0" indent="1609725">
              <a:buNone/>
            </a:pPr>
            <a:endParaRPr lang="en-US" sz="1000" b="1" u="sng" dirty="0" smtClean="0"/>
          </a:p>
          <a:p>
            <a:pPr marL="0" indent="1609725">
              <a:buNone/>
            </a:pPr>
            <a:r>
              <a:rPr lang="en-US" sz="2400" b="1" u="sng" dirty="0" smtClean="0"/>
              <a:t>liabilities </a:t>
            </a:r>
            <a:r>
              <a:rPr lang="en-US" sz="2400" b="1" u="sng" dirty="0"/>
              <a:t>for the infringement of the </a:t>
            </a:r>
            <a:r>
              <a:rPr lang="en-US" sz="2400" b="1" u="sng" dirty="0" smtClean="0"/>
              <a:t>IPR (Russia)</a:t>
            </a:r>
            <a:endParaRPr lang="ru-RU" sz="2400" dirty="0"/>
          </a:p>
          <a:p>
            <a:pPr marL="0" indent="0" algn="ctr">
              <a:buNone/>
            </a:pPr>
            <a:endParaRPr lang="en-US" sz="1500" b="1" u="sng" dirty="0"/>
          </a:p>
          <a:p>
            <a:pPr marL="0" indent="0" algn="ctr">
              <a:buNone/>
            </a:pPr>
            <a:endParaRPr lang="en-US" sz="1500" b="1" u="sng" dirty="0"/>
          </a:p>
          <a:p>
            <a:pPr marL="0" indent="0" algn="ctr">
              <a:buNone/>
            </a:pPr>
            <a:endParaRPr lang="en-US" sz="1500" b="1" u="sng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65491B9-A025-4B6B-8C95-8B75D046B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en-US" dirty="0"/>
              <a:t>The specifics of protection of the intellectual property rights in Russia and the Eurasian Community   (</a:t>
            </a:r>
            <a:r>
              <a:rPr lang="en-US" dirty="0" err="1"/>
              <a:t>Evgeny</a:t>
            </a:r>
            <a:r>
              <a:rPr lang="en-US" dirty="0"/>
              <a:t> </a:t>
            </a:r>
            <a:r>
              <a:rPr lang="en-US" dirty="0" err="1"/>
              <a:t>Kolesov</a:t>
            </a:r>
            <a:r>
              <a:rPr lang="en-US" dirty="0"/>
              <a:t>, </a:t>
            </a:r>
            <a:r>
              <a:rPr lang="en-US" dirty="0" err="1"/>
              <a:t>Vash</a:t>
            </a:r>
            <a:r>
              <a:rPr lang="en-US" dirty="0"/>
              <a:t> Patent LLC, Russia)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4DB7645-D74F-40A1-9C25-97F62046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01C7-7962-48AE-BE83-96C72436D1C3}" type="slidenum">
              <a:rPr lang="ru-RU" smtClean="0"/>
              <a:t>9</a:t>
            </a:fld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79B922D4-6266-4F29-88B1-E21C7C2C7A65}"/>
              </a:ext>
            </a:extLst>
          </p:cNvPr>
          <p:cNvCxnSpPr>
            <a:cxnSpLocks/>
          </p:cNvCxnSpPr>
          <p:nvPr/>
        </p:nvCxnSpPr>
        <p:spPr>
          <a:xfrm flipH="1">
            <a:off x="2170244" y="1402080"/>
            <a:ext cx="2231068" cy="152327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A321C08-A310-414A-BFC6-3A74DB04F5BD}"/>
              </a:ext>
            </a:extLst>
          </p:cNvPr>
          <p:cNvSpPr txBox="1"/>
          <p:nvPr/>
        </p:nvSpPr>
        <p:spPr>
          <a:xfrm>
            <a:off x="1621672" y="2925352"/>
            <a:ext cx="1718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Criminal </a:t>
            </a:r>
            <a:r>
              <a:rPr lang="en-US" b="1" dirty="0" smtClean="0"/>
              <a:t>liability</a:t>
            </a:r>
          </a:p>
          <a:p>
            <a:pPr lvl="0" algn="ctr"/>
            <a:r>
              <a:rPr lang="en-US" dirty="0" smtClean="0"/>
              <a:t>(fine, </a:t>
            </a:r>
            <a:r>
              <a:rPr lang="en-US" dirty="0"/>
              <a:t>imprisonment, forfeiture and destruction of counterfeit </a:t>
            </a:r>
            <a:r>
              <a:rPr lang="en-US" dirty="0" smtClean="0"/>
              <a:t>goods/media</a:t>
            </a:r>
            <a:r>
              <a:rPr lang="en-US" dirty="0" smtClean="0"/>
              <a:t>) </a:t>
            </a:r>
            <a:endParaRPr lang="ru-RU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33C84AA7-9C2B-4C02-AACA-45DFE3E43210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6310015" y="1402080"/>
            <a:ext cx="2026897" cy="161367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7507D9E-0F78-41C5-84E3-7BA47D92D262}"/>
              </a:ext>
            </a:extLst>
          </p:cNvPr>
          <p:cNvSpPr txBox="1"/>
          <p:nvPr/>
        </p:nvSpPr>
        <p:spPr>
          <a:xfrm>
            <a:off x="7853207" y="3015753"/>
            <a:ext cx="96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Civil liability </a:t>
            </a:r>
            <a:endParaRPr lang="ru-RU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A7758A0-FE80-40DF-920F-FEA447EAAB5A}"/>
              </a:ext>
            </a:extLst>
          </p:cNvPr>
          <p:cNvSpPr txBox="1"/>
          <p:nvPr/>
        </p:nvSpPr>
        <p:spPr>
          <a:xfrm>
            <a:off x="4579827" y="2661810"/>
            <a:ext cx="17492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Administrative </a:t>
            </a:r>
            <a:r>
              <a:rPr lang="en-US" sz="2000" b="1" dirty="0" smtClean="0"/>
              <a:t>liability</a:t>
            </a:r>
          </a:p>
          <a:p>
            <a:pPr lvl="0" algn="ctr"/>
            <a:r>
              <a:rPr lang="en-US" dirty="0"/>
              <a:t>(fine</a:t>
            </a:r>
            <a:r>
              <a:rPr lang="en-US" dirty="0" smtClean="0"/>
              <a:t>, </a:t>
            </a:r>
            <a:r>
              <a:rPr lang="en-US" dirty="0"/>
              <a:t>forfeiture and destruction of counterfeit goods/media) </a:t>
            </a:r>
            <a:endParaRPr lang="ru-RU" dirty="0"/>
          </a:p>
          <a:p>
            <a:pPr algn="ctr"/>
            <a:endParaRPr lang="ru-RU" sz="2000" b="1" dirty="0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1931A8FB-B32B-4567-943E-0D7D09EFDA41}"/>
              </a:ext>
            </a:extLst>
          </p:cNvPr>
          <p:cNvCxnSpPr>
            <a:cxnSpLocks/>
          </p:cNvCxnSpPr>
          <p:nvPr/>
        </p:nvCxnSpPr>
        <p:spPr>
          <a:xfrm>
            <a:off x="5422535" y="1402080"/>
            <a:ext cx="0" cy="131435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DB3B8164-A80E-4B2E-B3A2-1EC6E5C5EC50}"/>
              </a:ext>
            </a:extLst>
          </p:cNvPr>
          <p:cNvCxnSpPr>
            <a:cxnSpLocks/>
          </p:cNvCxnSpPr>
          <p:nvPr/>
        </p:nvCxnSpPr>
        <p:spPr>
          <a:xfrm flipH="1">
            <a:off x="7335779" y="3662084"/>
            <a:ext cx="549970" cy="41259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1001A18-6BF0-41D2-A9A4-2C46257D6D3C}"/>
              </a:ext>
            </a:extLst>
          </p:cNvPr>
          <p:cNvSpPr txBox="1"/>
          <p:nvPr/>
        </p:nvSpPr>
        <p:spPr>
          <a:xfrm>
            <a:off x="6310015" y="4099032"/>
            <a:ext cx="1364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recovery of damages</a:t>
            </a:r>
            <a:endParaRPr lang="ru-RU" dirty="0"/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948E1BA6-EB50-4264-A869-9DC4988316C4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8336912" y="3723639"/>
            <a:ext cx="13329" cy="46762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11CB282-A506-4BE7-BA5F-5F2B3995DCD6}"/>
              </a:ext>
            </a:extLst>
          </p:cNvPr>
          <p:cNvSpPr txBox="1"/>
          <p:nvPr/>
        </p:nvSpPr>
        <p:spPr>
          <a:xfrm>
            <a:off x="7685258" y="4191264"/>
            <a:ext cx="15850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compensation to the IPR holder(s</a:t>
            </a:r>
            <a:r>
              <a:rPr lang="en-US" dirty="0" smtClean="0"/>
              <a:t>)</a:t>
            </a:r>
          </a:p>
          <a:p>
            <a:pPr algn="ctr"/>
            <a:r>
              <a:rPr lang="en-US" sz="1400" b="1" dirty="0" smtClean="0"/>
              <a:t>Up to 5 million Rubles (~77000 USD</a:t>
            </a:r>
            <a:r>
              <a:rPr lang="en-US" sz="1400" dirty="0" smtClean="0"/>
              <a:t>) </a:t>
            </a:r>
            <a:r>
              <a:rPr lang="en-US" sz="1400" b="1" dirty="0" smtClean="0"/>
              <a:t>or 2x costs of counterfeit goods</a:t>
            </a:r>
            <a:endParaRPr lang="ru-RU" sz="1400" b="1" dirty="0"/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="" xmlns:a16="http://schemas.microsoft.com/office/drawing/2014/main" id="{0A8ECD32-29AC-4FFB-BE01-AF7AF16BE100}"/>
              </a:ext>
            </a:extLst>
          </p:cNvPr>
          <p:cNvCxnSpPr>
            <a:cxnSpLocks/>
          </p:cNvCxnSpPr>
          <p:nvPr/>
        </p:nvCxnSpPr>
        <p:spPr>
          <a:xfrm>
            <a:off x="8820616" y="3662084"/>
            <a:ext cx="694828" cy="34325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4925863-C9F0-4F3B-B848-56F1DFC2968C}"/>
              </a:ext>
            </a:extLst>
          </p:cNvPr>
          <p:cNvSpPr txBox="1"/>
          <p:nvPr/>
        </p:nvSpPr>
        <p:spPr>
          <a:xfrm>
            <a:off x="9270320" y="4005335"/>
            <a:ext cx="1600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/>
              <a:t>forfeiture and destruction of counterfeit goods/media</a:t>
            </a:r>
            <a:endParaRPr lang="ru-RU" sz="1500" dirty="0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5" y="243839"/>
            <a:ext cx="1239913" cy="5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23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1215</Words>
  <Application>Microsoft Office PowerPoint</Application>
  <PresentationFormat>Произвольный</PresentationFormat>
  <Paragraphs>164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THE SPECIFICS OF PROTECTION OF THE INTELLECTUAL PROPERTY RIGHTS IN RUSSIA AND EURASIAN COMMUNITY</vt:lpstr>
      <vt:lpstr>Презентация PowerPoint</vt:lpstr>
      <vt:lpstr>EURASIAN ECONOMIC UNION (former Eurasian Community) </vt:lpstr>
      <vt:lpstr>TRADEMARKS (Russia and the Eurasian Customs Union) </vt:lpstr>
      <vt:lpstr>PATENTS (Russia) </vt:lpstr>
      <vt:lpstr>Eurasian Patent System</vt:lpstr>
      <vt:lpstr>INDUSTRIAL DESIGNS (Russia) </vt:lpstr>
      <vt:lpstr>COPYRIGHT (Russia)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SPECIFICS OF PROTECTION OF THE INTELLECTUAL PROPERTY RIGHTS IN RUSSIA AND EURASIAN COMMUNITY</dc:title>
  <dc:creator>user user</dc:creator>
  <cp:lastModifiedBy>VINOKUROV</cp:lastModifiedBy>
  <cp:revision>44</cp:revision>
  <cp:lastPrinted>2019-02-20T11:30:34Z</cp:lastPrinted>
  <dcterms:created xsi:type="dcterms:W3CDTF">2019-02-17T14:42:52Z</dcterms:created>
  <dcterms:modified xsi:type="dcterms:W3CDTF">2019-02-20T11:44:00Z</dcterms:modified>
</cp:coreProperties>
</file>